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  <p:sldMasterId id="2147483665" r:id="rId4"/>
  </p:sldMasterIdLst>
  <p:notesMasterIdLst>
    <p:notesMasterId r:id="rId16"/>
  </p:notesMasterIdLst>
  <p:sldIdLst>
    <p:sldId id="264" r:id="rId5"/>
    <p:sldId id="263" r:id="rId6"/>
    <p:sldId id="257" r:id="rId7"/>
    <p:sldId id="265" r:id="rId8"/>
    <p:sldId id="259" r:id="rId9"/>
    <p:sldId id="266" r:id="rId10"/>
    <p:sldId id="267" r:id="rId11"/>
    <p:sldId id="268" r:id="rId12"/>
    <p:sldId id="269" r:id="rId13"/>
    <p:sldId id="271" r:id="rId14"/>
    <p:sldId id="260" r:id="rId15"/>
    <p:sldId id="261" r:id="rId17"/>
    <p:sldId id="262" r:id="rId18"/>
    <p:sldId id="277" r:id="rId19"/>
    <p:sldId id="279" r:id="rId20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869" y="-125"/>
      </p:cViewPr>
      <p:guideLst>
        <p:guide orient="horz" pos="1638"/>
        <p:guide pos="28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9" name="Google Shape;19;p1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5" name="Google Shape;25;p2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1" name="Google Shape;31;p3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9" name="Google Shape;19;p1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  <a:endParaRPr lang="en-US" altLang="ko-KR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  <a:endParaRPr lang="en-US" altLang="ko-KR" dirty="0" smtClean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  <a:endParaRPr lang="en-US" altLang="ko-KR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  <a:endParaRPr lang="en-US" altLang="ko-KR" dirty="0" smtClean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matchingName="Title slide">
  <p:cSld name="TIT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07950" y="465534"/>
            <a:ext cx="6048375" cy="832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" name="Google Shape;10;p2"/>
          <p:cNvSpPr txBox="1"/>
          <p:nvPr>
            <p:ph type="subTitle" idx="1"/>
          </p:nvPr>
        </p:nvSpPr>
        <p:spPr>
          <a:xfrm>
            <a:off x="107950" y="1110853"/>
            <a:ext cx="6048375" cy="522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text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1979612" y="894159"/>
            <a:ext cx="65532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type="body" idx="1"/>
          </p:nvPr>
        </p:nvSpPr>
        <p:spPr>
          <a:xfrm>
            <a:off x="1619250" y="1329928"/>
            <a:ext cx="7200900" cy="350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lvl="0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type="dt" idx="10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type="ftr" idx="1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979612" y="894159"/>
            <a:ext cx="65532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1619250" y="1329928"/>
            <a:ext cx="7200900" cy="350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marR="0" lvl="0" indent="-304800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685800" marR="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–"/>
              <a:defRPr sz="1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028700" marR="0" lvl="2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371600" marR="0" lvl="3" indent="-2667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1714500" marR="0" lvl="4" indent="-2667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057400" marR="0" lvl="5" indent="-2667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2400300" marR="0" lvl="6" indent="-2667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2743200" marR="0" lvl="7" indent="-2667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3086100" marR="0" lvl="8" indent="-2667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jpeg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154" y="627142"/>
            <a:ext cx="6858000" cy="1790700"/>
          </a:xfrm>
        </p:spPr>
        <p:txBody>
          <a:bodyPr/>
          <a:lstStyle/>
          <a:p>
            <a:r>
              <a:rPr lang="en-US" sz="4400" dirty="0"/>
              <a:t>雲彩再現時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09" y="1851422"/>
            <a:ext cx="6858000" cy="1241822"/>
          </a:xfrm>
        </p:spPr>
        <p:txBody>
          <a:bodyPr/>
          <a:lstStyle/>
          <a:p>
            <a:r>
              <a:rPr lang="en-US"/>
              <a:t>路加福音 9: 28-36</a:t>
            </a:r>
            <a:endParaRPr lang="en-US"/>
          </a:p>
        </p:txBody>
      </p:sp>
      <p:pic>
        <p:nvPicPr>
          <p:cNvPr id="100" name="Picture 99"/>
          <p:cNvPicPr/>
          <p:nvPr/>
        </p:nvPicPr>
        <p:blipFill>
          <a:blip r:embed="rId1"/>
          <a:stretch>
            <a:fillRect/>
          </a:stretch>
        </p:blipFill>
        <p:spPr>
          <a:xfrm>
            <a:off x="4812030" y="150495"/>
            <a:ext cx="3821430" cy="47767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4"/>
          <p:cNvSpPr txBox="1"/>
          <p:nvPr/>
        </p:nvSpPr>
        <p:spPr>
          <a:xfrm>
            <a:off x="5273040" y="4927283"/>
            <a:ext cx="3559493" cy="321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750">
                <a:sym typeface="+mn-ea"/>
              </a:rPr>
              <a:t>意大利畫家拉斐爾（Raphael 1483-1520）名畫《登山變像》</a:t>
            </a:r>
            <a:endParaRPr lang="en-US" sz="750"/>
          </a:p>
          <a:p>
            <a:endParaRPr lang="en-US" sz="7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5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Text Box 5"/>
          <p:cNvSpPr txBox="1"/>
          <p:nvPr/>
        </p:nvSpPr>
        <p:spPr>
          <a:xfrm>
            <a:off x="223520" y="339725"/>
            <a:ext cx="8665845" cy="4523105"/>
          </a:xfrm>
          <a:prstGeom prst="rect">
            <a:avLst/>
          </a:prstGeom>
        </p:spPr>
        <p:txBody>
          <a:bodyPr wrap="square" rtlCol="0" anchor="t">
            <a:spAutoFit/>
          </a:bodyPr>
          <a:p>
            <a:r>
              <a:rPr lang="en-US" sz="2400">
                <a:solidFill>
                  <a:schemeClr val="bg1"/>
                </a:solidFill>
              </a:rPr>
              <a:t>28 說了這些話以後約有八天，耶穌帶着彼得、約翰、雅各上山去禱告。 29 正禱告的時候，他的面貌改變了，衣服潔白放光。 30 忽然有摩西和以利亞兩個人同耶穌說話； 31 他們在榮光裏顯現，談論耶穌去世的事，就是他在耶路撒冷將要完成的事。 32 彼得和他的同伴都打盹，但一清醒，就看見耶穌的榮光和與他一起站着的那兩個人。 33 二人正要和耶穌分離的時候，彼得對耶穌說：「老師，我們在這裏真好！我們來搭三座棚，一座為你，一座為摩西，一座為以利亞。」他卻不知道自己在說些甚麼。 34 說這些話的時候，</a:t>
            </a:r>
            <a:r>
              <a:rPr lang="en-US" sz="2400">
                <a:solidFill>
                  <a:srgbClr val="FF0000"/>
                </a:solidFill>
              </a:rPr>
              <a:t>有一朵雲彩來遮蓋他們</a:t>
            </a:r>
            <a:r>
              <a:rPr lang="en-US" sz="2400">
                <a:solidFill>
                  <a:schemeClr val="bg1"/>
                </a:solidFill>
              </a:rPr>
              <a:t>；他們一</a:t>
            </a:r>
            <a:r>
              <a:rPr lang="en-US" sz="2400">
                <a:solidFill>
                  <a:srgbClr val="FF0000"/>
                </a:solidFill>
              </a:rPr>
              <a:t>進入雲彩就很懼怕</a:t>
            </a:r>
            <a:r>
              <a:rPr lang="en-US" sz="2400">
                <a:solidFill>
                  <a:schemeClr val="bg1"/>
                </a:solidFill>
              </a:rPr>
              <a:t>。 35 </a:t>
            </a:r>
            <a:r>
              <a:rPr lang="en-US" sz="2400">
                <a:solidFill>
                  <a:srgbClr val="FF0000"/>
                </a:solidFill>
              </a:rPr>
              <a:t>有聲音從雲彩裏出來</a:t>
            </a:r>
            <a:r>
              <a:rPr lang="en-US" sz="2400">
                <a:solidFill>
                  <a:schemeClr val="bg1"/>
                </a:solidFill>
              </a:rPr>
              <a:t>，說：「這是我的兒子，我所揀選的。你們要聽從他！」 36 聲音停止後，只見耶穌獨自一人。當那些日子，門徒保持沉默，不把所看見的事告訴任何人。</a:t>
            </a:r>
            <a:endParaRPr 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1979295" y="0"/>
            <a:ext cx="6052185" cy="5111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說了</a:t>
            </a:r>
            <a:r>
              <a:rPr lang="en-US">
                <a:solidFill>
                  <a:srgbClr val="FF0000"/>
                </a:solidFill>
                <a:sym typeface="+mn-ea"/>
              </a:rPr>
              <a:t>這些話以後</a:t>
            </a:r>
            <a:r>
              <a:rPr lang="en-US">
                <a:sym typeface="+mn-ea"/>
              </a:rPr>
              <a:t>約有八天</a:t>
            </a:r>
            <a:br>
              <a:rPr lang="en-US"/>
            </a:b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7315" y="1059815"/>
            <a:ext cx="8831580" cy="3937000"/>
          </a:xfrm>
        </p:spPr>
        <p:txBody>
          <a:bodyPr>
            <a:noAutofit/>
          </a:bodyPr>
          <a:p>
            <a:r>
              <a:rPr lang="en-US" sz="2800">
                <a:sym typeface="+mn-ea"/>
              </a:rPr>
              <a:t>彼得因著認信耶穌就是基督，是永生神的兒子，得耶穌稱讚；也因此，耶穌基督首次向門徒透露祂將要入耶路撒冷受苦，為世人能得永遠生命付上代價。可是，彼得因著不明白，竟然出言阻止耶穌，結果換來被耶穌斥責。</a:t>
            </a:r>
            <a:endParaRPr lang="en-US" sz="2800"/>
          </a:p>
          <a:p>
            <a:r>
              <a:rPr lang="en-US" sz="2800">
                <a:sym typeface="+mn-ea"/>
              </a:rPr>
              <a:t>「約有八天」：指從彼得認耶穌是神所立的基督之日起算，到登上高山的那一天，中間共過了六天(太十七1)。路加是將頭尾兩天也算在內，所以說『約有八天』。</a:t>
            </a:r>
            <a:endParaRPr lang="en-US" sz="2800"/>
          </a:p>
          <a:p>
            <a:endParaRPr lang="en-US" sz="28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Yu Gothic UI Semibold" panose="020B0700000000000000" charset="-128"/>
                <a:ea typeface="Yu Gothic UI Semibold" panose="020B0700000000000000" charset="-128"/>
                <a:sym typeface="+mn-ea"/>
              </a:rPr>
              <a:t>「談論耶穌去世的事」</a:t>
            </a:r>
            <a:endParaRPr lang="ko-KR" altLang="en-US" dirty="0">
              <a:latin typeface="Yu Gothic UI Semibold" panose="020B0700000000000000" charset="-128"/>
              <a:ea typeface="Yu Gothic UI Semibold" panose="020B0700000000000000" charset="-12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769110" y="1019810"/>
            <a:ext cx="7133590" cy="364045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>
                <a:latin typeface="Malgun Gothic" panose="020B0503020000020004" pitchFamily="50" charset="-127"/>
                <a:ea typeface="Malgun Gothic" panose="020B0503020000020004" pitchFamily="50" charset="-127"/>
                <a:cs typeface="Malgun Gothic" panose="020B0503020000020004" pitchFamily="50" charset="-127"/>
                <a:sym typeface="+mn-ea"/>
              </a:rPr>
              <a:t>『去世』的原文與『出埃及』(exodus)同字，表示他們所談論的，不僅指耶穌的受死，並且也指祂的復活和升天。</a:t>
            </a:r>
            <a:endParaRPr lang="ko-KR" altLang="en-US" sz="4400" dirty="0">
              <a:latin typeface="Malgun Gothic" panose="020B0503020000020004" pitchFamily="50" charset="-127"/>
              <a:ea typeface="Malgun Gothic" panose="020B0503020000020004" pitchFamily="50" charset="-127"/>
              <a:cs typeface="Malgun Gothic" panose="020B0503020000020004" pitchFamily="50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1435"/>
            <a:ext cx="8229600" cy="857250"/>
          </a:xfrm>
        </p:spPr>
        <p:txBody>
          <a:bodyPr>
            <a:normAutofit fontScale="90000"/>
          </a:bodyPr>
          <a:p>
            <a:br>
              <a:rPr lang="en-US">
                <a:sym typeface="+mn-ea"/>
              </a:rPr>
            </a:br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「可以搭三座棚」：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7315" y="1059815"/>
            <a:ext cx="8898255" cy="3937000"/>
          </a:xfrm>
        </p:spPr>
        <p:txBody>
          <a:bodyPr>
            <a:noAutofit/>
          </a:bodyPr>
          <a:p>
            <a:r>
              <a:rPr lang="en-US" sz="4400">
                <a:latin typeface="Yu Gothic Medium" panose="020B0500000000000000" charset="-128"/>
                <a:ea typeface="Yu Gothic Medium" panose="020B0500000000000000" charset="-128"/>
                <a:cs typeface="Yu Gothic Medium" panose="020B0500000000000000" charset="-128"/>
                <a:sym typeface="+mn-ea"/>
              </a:rPr>
              <a:t>表示彼得深盼能長久留在國度的異象和情境中，他忘了主才說過人 子 必 須 受 許 多 的 苦 、 被 長 老 、 祭 司 長 和 文 士 棄 絕 、 並 且 被 殺 、 第 三 日 復 活 。(22節)。</a:t>
            </a:r>
            <a:endParaRPr lang="en-US" sz="4400">
              <a:latin typeface="Yu Gothic Medium" panose="020B0500000000000000" charset="-128"/>
              <a:ea typeface="Yu Gothic Medium" panose="020B0500000000000000" charset="-128"/>
              <a:cs typeface="Yu Gothic Medium" panose="020B0500000000000000" charset="-128"/>
            </a:endParaRPr>
          </a:p>
          <a:p>
            <a:endParaRPr lang="en-US" sz="4400">
              <a:latin typeface="Yu Gothic Medium" panose="020B0500000000000000" charset="-128"/>
              <a:ea typeface="Yu Gothic Medium" panose="020B0500000000000000" charset="-128"/>
              <a:cs typeface="Yu Gothic Medium" panose="020B0500000000000000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「他卻不知道所說的是甚麼」：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7980" y="1131570"/>
            <a:ext cx="8479790" cy="3394075"/>
          </a:xfrm>
        </p:spPr>
        <p:txBody>
          <a:bodyPr>
            <a:noAutofit/>
          </a:bodyPr>
          <a:p>
            <a:r>
              <a:rPr lang="en-US" sz="2400">
                <a:sym typeface="+mn-ea"/>
              </a:rPr>
              <a:t>山上的異象，給予彼得非常深刻的印象，對他今後一生的事奉，產生了極大的影響 (我們從前、將我們主耶穌基督的大能、和他降 臨的事、告訴你們、並不是隨從乖巧捏造的虛言、乃是親眼見過他的威榮。他從父神得尊貴榮耀的時候、從極大榮光之中、有聲音出來向他說、這是我的愛子、我所喜悅的．我們同他在聖山的時候、親自聽見這聲音從天上出來。彼後一16~18)。</a:t>
            </a:r>
            <a:endParaRPr lang="en-US" sz="2400"/>
          </a:p>
          <a:p>
            <a:r>
              <a:rPr lang="en-US" sz="2400">
                <a:sym typeface="+mn-ea"/>
              </a:rPr>
              <a:t>惟因他當時的屬靈認識還很幼稚，所以說話不當，不能正確反應內心的感觸。</a:t>
            </a:r>
            <a:endParaRPr lang="en-US" sz="2400"/>
          </a:p>
          <a:p>
            <a:r>
              <a:rPr lang="en-US" sz="2400">
                <a:sym typeface="+mn-ea"/>
              </a:rPr>
              <a:t>可9:6 彼 得 不 知 道 說 甚 麼 纔 好 ． 因 為 他 們 甚 是 懼 怕 。</a:t>
            </a:r>
            <a:endParaRPr lang="en-US" sz="2400">
              <a:sym typeface="+mn-e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「有一朵雲彩來遮蓋他們」：</a:t>
            </a:r>
            <a:br>
              <a:rPr lang="en-US"/>
            </a:b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7960" y="1069975"/>
            <a:ext cx="8680450" cy="3801745"/>
          </a:xfrm>
        </p:spPr>
        <p:txBody>
          <a:bodyPr>
            <a:normAutofit fontScale="70000"/>
          </a:bodyPr>
          <a:p>
            <a:pPr>
              <a:lnSpc>
                <a:spcPct val="100000"/>
              </a:lnSpc>
            </a:pPr>
            <a:r>
              <a:rPr lang="en-US">
                <a:sym typeface="+mn-ea"/>
              </a:rPr>
              <a:t>『雲彩』常伴隨神的同在保護和引導。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>
                <a:sym typeface="+mn-ea"/>
              </a:rPr>
              <a:t>出16:10 亞 倫 正 對 以 色 列 全 會 眾 說 話 的 時 候 、 他 們 向 曠 野 觀 看 、 不 料 、 耶 和 華 的 榮 光 在 雲 中 顯 現 。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>
                <a:sym typeface="+mn-ea"/>
              </a:rPr>
              <a:t>24:15 摩 西 上 山 、 有 雲 彩 把 山 遮 蓋 。16 耶 和 華 的 榮 耀 停 於 西 乃 山 、 雲 彩 遮 蓋 山 六 天 ． 第 七 天 他 從 雲 中 召 摩 西 。17 耶 和 華 的 榮 耀 在 山 頂 上 、 在 以 色 列 人 眼 前 、 形 狀 如 烈 火 。18 摩 西 進 入 雲 中 上 山 、 在 山 上 四 十 晝 夜 。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>
                <a:sym typeface="+mn-ea"/>
              </a:rPr>
              <a:t>40:34當 時 雲 彩 遮 蓋 會 幕 、 耶 和 華 的 榮 光 就 充 滿 了 帳 幕 。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>
                <a:sym typeface="+mn-ea"/>
              </a:rPr>
              <a:t>出 35 摩 西 不 能 進 會 幕 、 因 為 雲 彩 停 在 其 上 、 並 且 耶 和 華 的 榮 光 、 充 滿 了 帳 幕 。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br>
              <a:rPr lang="en-US">
                <a:sym typeface="+mn-ea"/>
              </a:rPr>
            </a:br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「他們進入雲彩裏就懼怕。」</a:t>
            </a:r>
            <a:br>
              <a:rPr lang="en-US">
                <a:sym typeface="+mn-ea"/>
              </a:rPr>
            </a:br>
            <a:br>
              <a:rPr lang="en-US"/>
            </a:b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3200" y="1200150"/>
            <a:ext cx="8483600" cy="3394075"/>
          </a:xfrm>
        </p:spPr>
        <p:txBody>
          <a:bodyPr>
            <a:noAutofit/>
          </a:bodyPr>
          <a:p>
            <a:r>
              <a:rPr lang="en-US" sz="4400">
                <a:sym typeface="+mn-ea"/>
              </a:rPr>
              <a:t>因為對所看見的事情而產生驚愕。</a:t>
            </a:r>
            <a:endParaRPr lang="en-US" sz="4400"/>
          </a:p>
          <a:p>
            <a:r>
              <a:rPr lang="en-US" sz="4400">
                <a:sym typeface="+mn-ea"/>
              </a:rPr>
              <a:t>由於</a:t>
            </a:r>
            <a:r>
              <a:rPr lang="en-US" sz="4400">
                <a:sym typeface="+mn-ea"/>
              </a:rPr>
              <a:t>驚愕而產生一種</a:t>
            </a:r>
            <a:r>
              <a:rPr lang="en-US" sz="4400">
                <a:sym typeface="+mn-ea"/>
              </a:rPr>
              <a:t>恭敬的態度來對待所經歷的事情。</a:t>
            </a:r>
            <a:endParaRPr lang="en-US" sz="4400"/>
          </a:p>
          <a:p>
            <a:r>
              <a:rPr lang="en-US" sz="4400">
                <a:sym typeface="+mn-ea"/>
              </a:rPr>
              <a:t>由懼怕而產生了敬畏之心。</a:t>
            </a:r>
            <a:endParaRPr lang="en-US" sz="4400">
              <a:sym typeface="+mn-e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br>
              <a:rPr lang="en-US">
                <a:sym typeface="+mn-ea"/>
              </a:rPr>
            </a:br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「這是我的兒子，我所揀選的」：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3200" y="1200150"/>
            <a:ext cx="8483600" cy="3394075"/>
          </a:xfrm>
        </p:spPr>
        <p:txBody>
          <a:bodyPr>
            <a:noAutofit/>
          </a:bodyPr>
          <a:p>
            <a:r>
              <a:rPr lang="en-US" sz="4000">
                <a:sym typeface="+mn-ea"/>
              </a:rPr>
              <a:t>揀選:</a:t>
            </a:r>
            <a:r>
              <a:rPr lang="en-US" sz="4000">
                <a:sym typeface="+mn-ea"/>
              </a:rPr>
              <a:t>表示父神對耶穌獨特的使命。當耶穌受浸時，父神也說過同樣的話(所喜悅的)，讚賞祂三十年來的『為人』，滿足了父神的心意；此處乃讚賞祂三年來的『事工』，也滿足了父神的心意。</a:t>
            </a:r>
            <a:endParaRPr lang="en-US" sz="4000">
              <a:sym typeface="+mn-e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39000"/>
          </a:blip>
          <a:stretch>
            <a:fillRect/>
          </a:stretch>
        </a:blipFill>
        <a:effectLst/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Title 0"/>
          <p:cNvSpPr>
            <a:spLocks noGrp="1"/>
          </p:cNvSpPr>
          <p:nvPr>
            <p:ph type="title"/>
          </p:nvPr>
        </p:nvSpPr>
        <p:spPr>
          <a:xfrm>
            <a:off x="457200" y="51435"/>
            <a:ext cx="8229600" cy="857250"/>
          </a:xfrm>
        </p:spPr>
        <p:txBody>
          <a:bodyPr>
            <a:normAutofit fontScale="90000"/>
          </a:bodyPr>
          <a:p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當雲彩再現時</a:t>
            </a:r>
            <a:br>
              <a:rPr lang="en-US"/>
            </a:br>
            <a:endParaRPr lang="en-US"/>
          </a:p>
        </p:txBody>
      </p:sp>
      <p:sp useBgFill="1"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2885" y="966470"/>
            <a:ext cx="8612505" cy="3805555"/>
          </a:xfrm>
        </p:spPr>
        <p:txBody>
          <a:bodyPr>
            <a:normAutofit fontScale="70000"/>
          </a:bodyPr>
          <a:p>
            <a:pPr marL="0" indent="0">
              <a:buNone/>
            </a:pPr>
            <a:r>
              <a:rPr lang="en-US">
                <a:solidFill>
                  <a:schemeClr val="accent3">
                    <a:lumMod val="50000"/>
                  </a:schemeClr>
                </a:solidFill>
                <a:sym typeface="+mn-ea"/>
              </a:rPr>
              <a:t>1. 是基督榮耀彰顯的時刻</a:t>
            </a:r>
            <a:endParaRPr lang="en-US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>
                <a:solidFill>
                  <a:schemeClr val="accent3">
                    <a:lumMod val="50000"/>
                  </a:schemeClr>
                </a:solidFill>
                <a:sym typeface="+mn-ea"/>
              </a:rPr>
              <a:t>基督榮耀的彰顯帶來盼望的大能,給與我們力量去面對挑戰，並且有能力將福音傳開。</a:t>
            </a:r>
            <a:endParaRPr lang="en-US">
              <a:solidFill>
                <a:schemeClr val="accent3">
                  <a:lumMod val="50000"/>
                </a:schemeClr>
              </a:solidFill>
              <a:sym typeface="+mn-ea"/>
            </a:endParaRPr>
          </a:p>
          <a:p>
            <a:pPr marL="0" indent="0">
              <a:buNone/>
            </a:pPr>
            <a:r>
              <a:rPr lang="en-US">
                <a:solidFill>
                  <a:schemeClr val="accent3">
                    <a:lumMod val="50000"/>
                  </a:schemeClr>
                </a:solidFill>
                <a:sym typeface="+mn-ea"/>
              </a:rPr>
              <a:t>羅 1:16 我不以福音為恥．這福音本是神的大能、要救一切相信的、先是猶太人、後是希利尼人。17因為神的義、正在這福音上顯明出來．這義是本於信、以致於信．如經上所記、『義人必因信得生。』</a:t>
            </a:r>
            <a:endParaRPr lang="en-US">
              <a:solidFill>
                <a:schemeClr val="accent3">
                  <a:lumMod val="50000"/>
                </a:schemeClr>
              </a:solidFill>
              <a:sym typeface="+mn-ea"/>
            </a:endParaRPr>
          </a:p>
          <a:p>
            <a:pPr marL="0" indent="0">
              <a:buNone/>
            </a:pPr>
            <a:r>
              <a:rPr lang="en-US">
                <a:solidFill>
                  <a:schemeClr val="accent3">
                    <a:lumMod val="50000"/>
                  </a:schemeClr>
                </a:solidFill>
                <a:sym typeface="+mn-ea"/>
              </a:rPr>
              <a:t>太9:35耶穌走遍各城各鄉、在會堂裡教訓人、宣講天國的福音、又醫治各樣的病症。36他看見許多的人、就憐憫他們．因為他們困苦流離、如同羊沒有牧人一般。37於是對門徒說、要收的莊稼多、作工的人少．38 所以你們當求莊稼的主、打發工人出去、收他的莊稼 。</a:t>
            </a:r>
            <a:endParaRPr lang="en-US">
              <a:solidFill>
                <a:schemeClr val="accent3">
                  <a:lumMod val="50000"/>
                </a:schemeClr>
              </a:solidFill>
              <a:sym typeface="+mn-ea"/>
            </a:endParaRPr>
          </a:p>
          <a:p>
            <a:endParaRPr lang="en-US">
              <a:solidFill>
                <a:schemeClr val="accent3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idx="1"/>
          </p:nvPr>
        </p:nvSpPr>
        <p:spPr>
          <a:xfrm>
            <a:off x="467360" y="915670"/>
            <a:ext cx="8355330" cy="404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8" tIns="34275" rIns="68568" bIns="34275" anchor="t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>
                <a:sym typeface="+mn-ea"/>
              </a:rPr>
              <a:t>2. 是責任確定的時刻</a:t>
            </a:r>
            <a:endParaRPr lang="en-US" sz="2400"/>
          </a:p>
          <a:p>
            <a:pPr marL="0" indent="0">
              <a:lnSpc>
                <a:spcPct val="100000"/>
              </a:lnSpc>
              <a:buNone/>
            </a:pPr>
            <a:r>
              <a:rPr lang="en-US" sz="2400">
                <a:sym typeface="+mn-ea"/>
              </a:rPr>
              <a:t>「這是我的兒子，我所揀選的」</a:t>
            </a:r>
            <a:endParaRPr lang="en-US" sz="2400"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>
                <a:sym typeface="+mn-ea"/>
              </a:rPr>
              <a:t>彼前2:9 惟 有 你 們 是 被 揀 選 的 族 類 、 是 有 君 尊 的 祭 司 、 是 聖 潔 的 國 度 、 是 屬 神 的 子 民 、 要 叫 你 們 宣 揚 那 召 你 們 出 黑 暗 入 奇 妙 光 明 者 的 美 德 。10你 們 從 前 算 不 得 子 民 、 現 在 卻 作 了 神 的 子 民 ． 從 前 未 曾 蒙 憐 恤 、 現 在 卻 蒙 了 憐 恤 。</a:t>
            </a:r>
            <a:endParaRPr lang="en-US" sz="240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 panose="020B0604030504040204"/>
              <a:buChar char="•"/>
            </a:pPr>
            <a:r>
              <a:rPr lang="en-US" sz="2400">
                <a:sym typeface="+mn-ea"/>
              </a:rPr>
              <a:t>降服</a:t>
            </a:r>
            <a:endParaRPr lang="en-US" sz="240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 panose="020B0604030504040204"/>
              <a:buChar char="•"/>
            </a:pPr>
            <a:r>
              <a:rPr lang="en-US" sz="2400">
                <a:sym typeface="+mn-ea"/>
              </a:rPr>
              <a:t>謙卑</a:t>
            </a:r>
            <a:endParaRPr lang="en-US" sz="240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 panose="020B0604030504040204"/>
              <a:buChar char="•"/>
            </a:pPr>
            <a:r>
              <a:rPr lang="en-US" sz="2400">
                <a:sym typeface="+mn-ea"/>
              </a:rPr>
              <a:t>接受</a:t>
            </a:r>
            <a:endParaRPr lang="en-US" sz="2400"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 panose="020B0604030504040204"/>
              <a:buNone/>
            </a:pPr>
            <a:endParaRPr lang="en-US" sz="2400" b="0" i="0" u="none" strike="noStrike" cap="none">
              <a:solidFill>
                <a:schemeClr val="dk1"/>
              </a:solidFill>
              <a:latin typeface="Verdana" panose="020B0604030504040204"/>
              <a:ea typeface="Verdana" panose="020B0604030504040204"/>
              <a:cs typeface="Verdana" panose="020B0604030504040204"/>
              <a:sym typeface="Verdana" panose="020B0604030504040204"/>
            </a:endParaRPr>
          </a:p>
        </p:txBody>
      </p:sp>
      <p:sp>
        <p:nvSpPr>
          <p:cNvPr id="1" name="Title 0"/>
          <p:cNvSpPr/>
          <p:nvPr>
            <p:ph type="title"/>
          </p:nvPr>
        </p:nvSpPr>
        <p:spPr>
          <a:xfrm>
            <a:off x="467360" y="51435"/>
            <a:ext cx="8229600" cy="857250"/>
          </a:xfrm>
        </p:spPr>
        <p:txBody>
          <a:bodyPr/>
          <a:p>
            <a:r>
              <a:rPr lang="en-US">
                <a:sym typeface="+mn-ea"/>
              </a:rPr>
              <a:t>當雲彩再現時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1774825" y="33655"/>
            <a:ext cx="5767705" cy="539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8" tIns="34275" rIns="68568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ym typeface="+mn-ea"/>
              </a:rPr>
              <a:t>當雲彩再現時</a:t>
            </a:r>
            <a:endParaRPr b="1" i="0" u="none">
              <a:solidFill>
                <a:schemeClr val="lt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Google Shape;34;p6"/>
          <p:cNvSpPr txBox="1"/>
          <p:nvPr>
            <p:ph type="body" idx="1"/>
          </p:nvPr>
        </p:nvSpPr>
        <p:spPr>
          <a:xfrm>
            <a:off x="1752600" y="574040"/>
            <a:ext cx="7230110" cy="439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8" tIns="34275" rIns="68568" bIns="34275" anchor="t" anchorCtr="0">
            <a:noAutofit/>
          </a:bodyPr>
          <a:lstStyle/>
          <a:p>
            <a:pPr marL="0" indent="0">
              <a:buNone/>
            </a:pPr>
            <a:r>
              <a:rPr lang="en-US">
                <a:sym typeface="+mn-ea"/>
              </a:rPr>
              <a:t>3. 是交託承傳的時刻</a:t>
            </a:r>
            <a:endParaRPr lang="en-US"/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en-US">
                <a:sym typeface="+mn-ea"/>
              </a:rPr>
              <a:t>摩西                       約書亞</a:t>
            </a:r>
            <a:endParaRPr lang="en-US">
              <a:sym typeface="+mn-ea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en-US">
                <a:sym typeface="+mn-ea"/>
              </a:rPr>
              <a:t>以利亞                     以利沙</a:t>
            </a:r>
            <a:endParaRPr lang="en-US"/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en-US">
                <a:sym typeface="+mn-ea"/>
              </a:rPr>
              <a:t>耶穌                       跟隨祂的門徒</a:t>
            </a:r>
            <a:endParaRPr lang="en-US">
              <a:sym typeface="+mn-ea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endParaRPr lang="en-US"/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en-US">
                <a:sym typeface="+mn-ea"/>
              </a:rPr>
              <a:t>賽 6:8我又聽見主的聲音說、我可以差遣誰呢、誰肯為我們</a:t>
            </a:r>
            <a:endParaRPr lang="en-US">
              <a:sym typeface="+mn-ea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en-US">
                <a:sym typeface="+mn-ea"/>
              </a:rPr>
              <a:t>去呢．我說、我在這裡、請差遣我。</a:t>
            </a:r>
            <a:endParaRPr lang="en-US"/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en-US">
                <a:sym typeface="+mn-ea"/>
              </a:rPr>
              <a:t>可 6:7耶穌叫了十二個門徒來、差遣他們兩個兩個的去．也</a:t>
            </a:r>
            <a:endParaRPr lang="en-US">
              <a:sym typeface="+mn-ea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en-US">
                <a:sym typeface="+mn-ea"/>
              </a:rPr>
              <a:t>賜給他們權柄、制伏污鬼．</a:t>
            </a:r>
            <a:endParaRPr lang="en-US"/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en-US">
                <a:sym typeface="+mn-ea"/>
              </a:rPr>
              <a:t>羅 10:15若沒有奉差遣、怎能傳道呢．如經上所記、『報福</a:t>
            </a:r>
            <a:endParaRPr lang="en-US">
              <a:sym typeface="+mn-ea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en-US">
                <a:sym typeface="+mn-ea"/>
              </a:rPr>
              <a:t>音傳喜信的人、他們的腳蹤何等佳美。』</a:t>
            </a:r>
            <a:endParaRPr lang="en-US"/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en-US">
                <a:sym typeface="+mn-ea"/>
              </a:rPr>
              <a:t>林前 1:17基督差遣我、原不是為施洗、乃是為傳福音．並</a:t>
            </a:r>
            <a:endParaRPr lang="en-US">
              <a:sym typeface="+mn-ea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en-US">
                <a:sym typeface="+mn-ea"/>
              </a:rPr>
              <a:t>不用智慧的言語、免得基督的十字架落了空。</a:t>
            </a:r>
            <a:endParaRPr b="0" i="0" u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" name="Straight Arrow Connector 0"/>
          <p:cNvCxnSpPr/>
          <p:nvPr/>
        </p:nvCxnSpPr>
        <p:spPr>
          <a:xfrm>
            <a:off x="2843530" y="1131570"/>
            <a:ext cx="129603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/>
          <p:cNvCxnSpPr/>
          <p:nvPr/>
        </p:nvCxnSpPr>
        <p:spPr>
          <a:xfrm>
            <a:off x="2915285" y="1419225"/>
            <a:ext cx="129603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2843530" y="1690370"/>
            <a:ext cx="129603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2613025" y="51435"/>
            <a:ext cx="6008370" cy="850900"/>
          </a:xfrm>
        </p:spPr>
        <p:txBody>
          <a:bodyPr/>
          <a:p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你們要聽從他！只見耶穌獨自一人。</a:t>
            </a:r>
            <a:br>
              <a:rPr lang="en-US">
                <a:sym typeface="+mn-ea"/>
              </a:rPr>
            </a:br>
            <a:endParaRPr lang="en-US"/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31750" y="1059815"/>
            <a:ext cx="9112885" cy="3896995"/>
          </a:xfrm>
        </p:spPr>
        <p:txBody>
          <a:bodyPr/>
          <a:p>
            <a:pPr>
              <a:lnSpc>
                <a:spcPct val="100000"/>
              </a:lnSpc>
            </a:pPr>
            <a:r>
              <a:rPr lang="en-US">
                <a:sym typeface="+mn-ea"/>
              </a:rPr>
              <a:t>申6:4以色列阿、你要聽．耶和華我們神是獨一的主。</a:t>
            </a:r>
            <a:endParaRPr lang="en-US"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>
                <a:sym typeface="+mn-ea"/>
              </a:rPr>
              <a:t>5 你要盡心、盡性、盡力、愛耶和華你的神。</a:t>
            </a:r>
            <a:endParaRPr lang="en-US"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>
                <a:sym typeface="+mn-ea"/>
              </a:rPr>
              <a:t>6 我今日所吩咐你的話、都要記在心上 ．</a:t>
            </a:r>
            <a:endParaRPr lang="en-US"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>
                <a:sym typeface="+mn-ea"/>
              </a:rPr>
              <a:t>太28:18 耶穌進前來、對他們說、天上地下所有的權柄、都賜給我了。</a:t>
            </a:r>
            <a:endParaRPr lang="en-US"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>
                <a:sym typeface="+mn-ea"/>
              </a:rPr>
              <a:t>19 所以你們要去、使萬民作我的門徒、奉父子聖靈的名、給他們施洗．</a:t>
            </a:r>
            <a:endParaRPr lang="en-US"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>
                <a:sym typeface="+mn-ea"/>
              </a:rPr>
              <a:t>20 凡我所吩咐你們的、都教訓他們遵守我就常與你們同在、直到世界的末了。</a:t>
            </a:r>
            <a:endParaRPr lang="en-US"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2800">
                <a:sym typeface="+mn-ea"/>
              </a:rPr>
              <a:t>聽從</a:t>
            </a:r>
            <a:endParaRPr lang="en-US" sz="2800"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2800">
                <a:sym typeface="+mn-ea"/>
              </a:rPr>
              <a:t>順服</a:t>
            </a:r>
            <a:endParaRPr lang="en-US" sz="2800"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2800">
                <a:sym typeface="+mn-ea"/>
              </a:rPr>
              <a:t>行動</a:t>
            </a:r>
            <a:endParaRPr lang="en-US" sz="2800">
              <a:sym typeface="+mn-ea"/>
            </a:endParaRPr>
          </a:p>
          <a:p>
            <a:endParaRPr lang="en-US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39000"/>
          </a:blip>
          <a:stretch>
            <a:fillRect/>
          </a:stretch>
        </a:blipFill>
        <a:effectLst/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Content Placeholder 99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3575" y="78105"/>
            <a:ext cx="3307715" cy="4987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 Box 5"/>
          <p:cNvSpPr txBox="1"/>
          <p:nvPr/>
        </p:nvSpPr>
        <p:spPr>
          <a:xfrm rot="20280000">
            <a:off x="280035" y="935990"/>
            <a:ext cx="25419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3600">
                <a:solidFill>
                  <a:schemeClr val="accent3">
                    <a:lumMod val="50000"/>
                  </a:schemeClr>
                </a:solidFill>
                <a:sym typeface="+mn-ea"/>
              </a:rPr>
              <a:t>盼望的大能</a:t>
            </a:r>
            <a:endParaRPr lang="en-US" sz="3600"/>
          </a:p>
        </p:txBody>
      </p:sp>
      <p:sp>
        <p:nvSpPr>
          <p:cNvPr id="7" name="Text Box 6"/>
          <p:cNvSpPr txBox="1"/>
          <p:nvPr/>
        </p:nvSpPr>
        <p:spPr>
          <a:xfrm rot="1260000">
            <a:off x="111125" y="3166745"/>
            <a:ext cx="3027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sz="3200">
                <a:solidFill>
                  <a:schemeClr val="accent3">
                    <a:lumMod val="50000"/>
                  </a:schemeClr>
                </a:solidFill>
                <a:sym typeface="+mn-ea"/>
              </a:rPr>
              <a:t>面對挑戰的力量</a:t>
            </a:r>
            <a:endParaRPr lang="en-US" sz="3200"/>
          </a:p>
        </p:txBody>
      </p:sp>
      <p:sp>
        <p:nvSpPr>
          <p:cNvPr id="8" name="Text Box 7"/>
          <p:cNvSpPr txBox="1"/>
          <p:nvPr/>
        </p:nvSpPr>
        <p:spPr>
          <a:xfrm rot="1260000">
            <a:off x="6659880" y="483235"/>
            <a:ext cx="2540000" cy="1470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 panose="020B0604030504040204"/>
              <a:buNone/>
            </a:pPr>
            <a:r>
              <a:rPr lang="en-US" sz="3200">
                <a:sym typeface="+mn-ea"/>
              </a:rPr>
              <a:t>降服、謙卑、</a:t>
            </a:r>
            <a:endParaRPr lang="en-US" sz="3200">
              <a:sym typeface="+mn-ea"/>
            </a:endParaRPr>
          </a:p>
          <a:p>
            <a:pPr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 panose="020B0604030504040204"/>
              <a:buNone/>
            </a:pPr>
            <a:r>
              <a:rPr lang="en-US" sz="3200">
                <a:sym typeface="+mn-ea"/>
              </a:rPr>
              <a:t>接受</a:t>
            </a:r>
            <a:endParaRPr lang="en-US" sz="3200"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 panose="020B0604030504040204"/>
              <a:buNone/>
            </a:pPr>
            <a:endParaRPr lang="en-US" sz="3200"/>
          </a:p>
        </p:txBody>
      </p:sp>
      <p:sp>
        <p:nvSpPr>
          <p:cNvPr id="9" name="Text Box 8"/>
          <p:cNvSpPr txBox="1"/>
          <p:nvPr/>
        </p:nvSpPr>
        <p:spPr>
          <a:xfrm rot="19980000">
            <a:off x="6694170" y="2357120"/>
            <a:ext cx="2540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00000"/>
              </a:lnSpc>
            </a:pPr>
            <a:r>
              <a:rPr lang="en-US" sz="3200">
                <a:sym typeface="+mn-ea"/>
              </a:rPr>
              <a:t>聽從、順服</a:t>
            </a:r>
            <a:endParaRPr lang="en-US" sz="3200"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3200">
                <a:sym typeface="+mn-ea"/>
              </a:rPr>
              <a:t>行動</a:t>
            </a:r>
            <a:endParaRPr lang="en-US" sz="320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F31DC1F-5561-484E-AB46-68C682854F61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plate">
  <a:themeElements>
    <a:clrScheme name="default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6699FF"/>
      </a:accent1>
      <a:accent2>
        <a:srgbClr val="3399FF"/>
      </a:accent2>
      <a:accent3>
        <a:srgbClr val="FFFFFF"/>
      </a:accent3>
      <a:accent4>
        <a:srgbClr val="6699FF"/>
      </a:accent4>
      <a:accent5>
        <a:srgbClr val="3399FF"/>
      </a:accent5>
      <a:accent6>
        <a:srgbClr val="FFFFFF"/>
      </a:accent6>
      <a:hlink>
        <a:srgbClr val="99CCFF"/>
      </a:hlink>
      <a:folHlink>
        <a:srgbClr val="DDDDD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2634</Words>
  <Application>WPS Presentation</Application>
  <PresentationFormat>On-screen Show (16:9)</PresentationFormat>
  <Paragraphs>128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Arial</vt:lpstr>
      <vt:lpstr>SimSun</vt:lpstr>
      <vt:lpstr>Wingdings</vt:lpstr>
      <vt:lpstr>Arial</vt:lpstr>
      <vt:lpstr>Yu Gothic UI Semibold</vt:lpstr>
      <vt:lpstr>Malgun Gothic</vt:lpstr>
      <vt:lpstr>Yu Gothic Medium</vt:lpstr>
      <vt:lpstr>Tahoma</vt:lpstr>
      <vt:lpstr>Verdana</vt:lpstr>
      <vt:lpstr>Microsoft YaHei</vt:lpstr>
      <vt:lpstr>Arial Unicode MS</vt:lpstr>
      <vt:lpstr>Calibri</vt:lpstr>
      <vt:lpstr>Office Theme</vt:lpstr>
      <vt:lpstr>Custom Design</vt:lpstr>
      <vt:lpstr>template</vt:lpstr>
      <vt:lpstr>雲彩再現時</vt:lpstr>
      <vt:lpstr>PowerPoint 演示文稿</vt:lpstr>
      <vt:lpstr>PowerPoint 演示文稿</vt:lpstr>
      <vt:lpstr> 說了這些話以後約有八天 </vt:lpstr>
      <vt:lpstr>「談論耶穌去世的事」</vt:lpstr>
      <vt:lpstr>  「可以搭三座棚」：  </vt:lpstr>
      <vt:lpstr>「他卻不知道所說的是甚麼」：</vt:lpstr>
      <vt:lpstr> 「有一朵雲彩來遮蓋他們」： </vt:lpstr>
      <vt:lpstr>  「他們進入雲彩裏就懼怕。」  </vt:lpstr>
      <vt:lpstr>  「這是我的兒子，我所揀選的」：  </vt:lpstr>
      <vt:lpstr>PowerPoint 演示文稿</vt:lpstr>
      <vt:lpstr>Second Page</vt:lpstr>
      <vt:lpstr>PowerPoint 演示文稿</vt:lpstr>
      <vt:lpstr>PowerPoint 演示文稿</vt:lpstr>
      <vt:lpstr> 當雲彩再現時 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Dr. Benny Lamb</cp:lastModifiedBy>
  <cp:revision>30</cp:revision>
  <dcterms:created xsi:type="dcterms:W3CDTF">2014-04-01T16:27:00Z</dcterms:created>
  <dcterms:modified xsi:type="dcterms:W3CDTF">2023-02-17T13:36:14Z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06C927E3A981415BABE7B7F1811E39B0</vt:lpwstr>
  </property>
  <property fmtid="{D5CDD505-2E9C-101B-9397-08002B2CF9AE}" pid="3" name="KSOProductBuildVer">
    <vt:lpwstr>1033-11.2.0.11440</vt:lpwstr>
  </property>
</Properties>
</file>