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2" r:id="rId3"/>
    <p:sldId id="304" r:id="rId4"/>
    <p:sldId id="292" r:id="rId5"/>
    <p:sldId id="293" r:id="rId6"/>
    <p:sldId id="258" r:id="rId7"/>
    <p:sldId id="268" r:id="rId8"/>
    <p:sldId id="260" r:id="rId9"/>
    <p:sldId id="262" r:id="rId10"/>
    <p:sldId id="263" r:id="rId11"/>
    <p:sldId id="264" r:id="rId12"/>
    <p:sldId id="272" r:id="rId13"/>
    <p:sldId id="308" r:id="rId14"/>
    <p:sldId id="275" r:id="rId15"/>
    <p:sldId id="279" r:id="rId16"/>
    <p:sldId id="278" r:id="rId17"/>
    <p:sldId id="269" r:id="rId18"/>
    <p:sldId id="273" r:id="rId19"/>
    <p:sldId id="323" r:id="rId20"/>
    <p:sldId id="288" r:id="rId21"/>
    <p:sldId id="280" r:id="rId22"/>
    <p:sldId id="298" r:id="rId23"/>
    <p:sldId id="325" r:id="rId24"/>
    <p:sldId id="301" r:id="rId25"/>
    <p:sldId id="289" r:id="rId26"/>
    <p:sldId id="291" r:id="rId27"/>
    <p:sldId id="290" r:id="rId28"/>
    <p:sldId id="314" r:id="rId29"/>
    <p:sldId id="320" r:id="rId30"/>
    <p:sldId id="321" r:id="rId31"/>
    <p:sldId id="324" r:id="rId32"/>
    <p:sldId id="327" r:id="rId33"/>
    <p:sldId id="318" r:id="rId34"/>
    <p:sldId id="317" r:id="rId35"/>
    <p:sldId id="319" r:id="rId36"/>
    <p:sldId id="322" r:id="rId37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3402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959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000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0017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1622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0708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8871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66862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4916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5203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107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E9DCB-2D13-4B95-AB34-1BBA77C2A3FE}" type="datetimeFigureOut">
              <a:rPr lang="zh-HK" altLang="en-US" smtClean="0"/>
              <a:t>26/1/2024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478C-1AC4-4542-84EF-F61B8E1A311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18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hk/item/%E5%AD%9F%E5%AD%90/1085586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aike.baidu.hk/item/%E6%A2%81%E6%83%A0%E7%8E%8B%E4%B8%8B/5935409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36865" y="538843"/>
            <a:ext cx="10254342" cy="3927021"/>
          </a:xfrm>
        </p:spPr>
        <p:txBody>
          <a:bodyPr/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屬靈的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28-1-2024</a:t>
            </a:r>
            <a:endParaRPr lang="zh-HK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5894614"/>
            <a:ext cx="9144000" cy="702128"/>
          </a:xfrm>
        </p:spPr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11139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36865" y="498021"/>
            <a:ext cx="10254342" cy="5919105"/>
          </a:xfrm>
        </p:spPr>
        <p:txBody>
          <a:bodyPr>
            <a:normAutofit fontScale="90000"/>
          </a:bodyPr>
          <a:lstStyle/>
          <a:p>
            <a:pPr algn="l"/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</a:t>
            </a:r>
            <a:r>
              <a:rPr lang="zh-HK" altLang="en-US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今日經文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你們雖然沒有見過他、卻是愛他，如今雖不得看見、卻因信他就有說不出來、滿有榮光的</a:t>
            </a: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大喜樂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並且得著你們信心的果效、就是靈魂的救恩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1:8-9)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HK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498771"/>
            <a:ext cx="9144000" cy="277585"/>
          </a:xfrm>
        </p:spPr>
        <p:txBody>
          <a:bodyPr>
            <a:normAutofit fontScale="700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7629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70024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你今日是否滿有喜樂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84470"/>
            <a:ext cx="9144000" cy="367393"/>
          </a:xfrm>
        </p:spPr>
        <p:txBody>
          <a:bodyPr>
            <a:normAutofit fontScale="92500" lnSpcReduction="1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722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441620"/>
            <a:ext cx="9144000" cy="314097"/>
          </a:xfrm>
        </p:spPr>
        <p:txBody>
          <a:bodyPr>
            <a:normAutofit fontScale="85000" lnSpcReduction="20000"/>
          </a:bodyPr>
          <a:lstStyle/>
          <a:p>
            <a:endParaRPr lang="zh-HK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1885" y="204108"/>
            <a:ext cx="11478986" cy="5865808"/>
          </a:xfrm>
        </p:spPr>
        <p:txBody>
          <a:bodyPr>
            <a:noAutofit/>
          </a:bodyPr>
          <a:lstStyle/>
          <a:p>
            <a:r>
              <a:rPr lang="zh-TW" altLang="zh-HK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港人開心指數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2023</a:t>
            </a:r>
            <a:r>
              <a:rPr lang="zh-TW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日世界心理健康日</a:t>
            </a:r>
            <a:b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港人開心指數跌破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年新低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(6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分合格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分滿分而言</a:t>
            </a:r>
            <a:r>
              <a:rPr lang="zh-TW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，去年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的得分僅得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5.88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b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人就有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個每天都感到心情低落或沮喪</a:t>
            </a:r>
            <a:b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12.8%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的人出現入睡困難或睡不安穩的</a:t>
            </a:r>
            <a:r>
              <a:rPr lang="zh-TW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困擾</a:t>
            </a:r>
            <a:br>
              <a:rPr lang="zh-TW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16.8</a:t>
            </a:r>
            <a:r>
              <a:rPr lang="en-US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  <a:r>
              <a:rPr lang="zh-TW" altLang="zh-HK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更經常感覺疲倦或沒有活力</a:t>
            </a:r>
            <a:r>
              <a:rPr lang="zh-TW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香港人並不快樂</a:t>
            </a:r>
          </a:p>
        </p:txBody>
      </p:sp>
      <p:pic>
        <p:nvPicPr>
          <p:cNvPr id="2050" name="Picture 2" descr="sad face - ShareTrave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4671333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miley, Emoticon, Sad, Face, Icon, Good, Sign, Symbol - Emotions - Clip Art  Libra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92" y="101825"/>
            <a:ext cx="1905001" cy="191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09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49036" y="632733"/>
            <a:ext cx="11478986" cy="5592534"/>
          </a:xfrm>
        </p:spPr>
        <p:txBody>
          <a:bodyPr>
            <a:noAutofit/>
          </a:bodyPr>
          <a:lstStyle/>
          <a:p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聯合國</a:t>
            </a:r>
            <a:r>
              <a:rPr lang="en-US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2023</a:t>
            </a:r>
            <a:r>
              <a:rPr lang="zh-TW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的《世界快樂報告</a:t>
            </a:r>
            <a:r>
              <a:rPr lang="zh-TW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香港排名再跌一位至第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 82 </a:t>
            </a:r>
            <a:r>
              <a:rPr lang="zh-TW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大幅落後於中國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台灣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新加坡等地</a:t>
            </a:r>
            <a:b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新加坡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台灣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en-US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  <a:r>
              <a:rPr lang="en-US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64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b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泰國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60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65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菲律賓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76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b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2017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年香港排名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71,</a:t>
            </a: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其後一直下跌</a:t>
            </a:r>
            <a:b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香港人的個人入息中位數</a:t>
            </a:r>
            <a:r>
              <a:rPr lang="en-US" altLang="zh-HK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20,000</a:t>
            </a:r>
            <a:r>
              <a:rPr lang="zh-TW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en-US" altLang="zh-TW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快樂</a:t>
            </a:r>
            <a:r>
              <a:rPr lang="zh-TW" altLang="en-US" sz="5000" dirty="0">
                <a:latin typeface="標楷體" panose="03000509000000000000" pitchFamily="65" charset="-120"/>
                <a:ea typeface="標楷體" panose="03000509000000000000" pitchFamily="65" charset="-120"/>
              </a:rPr>
              <a:t>與金錢沒有絕對</a:t>
            </a:r>
            <a:r>
              <a:rPr lang="zh-TW" altLang="en-US" sz="5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關係</a:t>
            </a:r>
            <a:endParaRPr lang="zh-HK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441620"/>
            <a:ext cx="9144000" cy="314097"/>
          </a:xfrm>
        </p:spPr>
        <p:txBody>
          <a:bodyPr>
            <a:normAutofit fontScale="850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0025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91218" y="261257"/>
            <a:ext cx="11209564" cy="6890657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因此，你們是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大有喜樂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；但如今，在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百般的試煉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中暫時憂愁，叫你們的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信心既被試驗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，就比那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被火試驗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仍然能壞的金子更顯寶貴，可以在耶穌基督顯現的時候得著稱讚、榮耀、尊貴。你們雖然沒有見過他，卻是愛他；如今雖不得看見，卻因信他就有說不出來、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滿有榮光的大喜樂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彼前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6-8)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400800"/>
            <a:ext cx="9144000" cy="457200"/>
          </a:xfrm>
        </p:spPr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31690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54478" y="579663"/>
            <a:ext cx="11283043" cy="5445579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公元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64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日晚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、羅馬市中心大火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一百萬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人口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個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行政區，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其中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個區被完全燒毀，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另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個區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嚴重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波及，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由於許多建築都是木質結構，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大量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房屋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倒塌。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大火燒了六天七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夜才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被完全撲滅</a:t>
            </a:r>
            <a:r>
              <a:rPr lang="zh-TW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羅馬王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尼祿歸咎基督徒。</a:t>
            </a:r>
            <a:r>
              <a:rPr lang="zh-TW" altLang="zh-HK" dirty="0"/>
              <a:t/>
            </a:r>
            <a:br>
              <a:rPr lang="zh-TW" altLang="zh-HK" dirty="0"/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初期教會信徒大受逼迫。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68143"/>
            <a:ext cx="9144000" cy="285749"/>
          </a:xfrm>
        </p:spPr>
        <p:txBody>
          <a:bodyPr>
            <a:normAutofit fontScale="700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22536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49086" y="457200"/>
            <a:ext cx="10687050" cy="513533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羅馬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王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尼祿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迫害基督徒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公元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彼得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殉道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傳說他要求被倒釘十字架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保羅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公元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65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年第二次入獄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29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日在刑場被斬首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由於保羅是羅馬公民</a:t>
            </a:r>
            <a:r>
              <a:rPr lang="zh-HK" altLang="en-US" dirty="0"/>
              <a:t/>
            </a:r>
            <a:br>
              <a:rPr lang="zh-HK" altLang="en-US" dirty="0"/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免除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釘十字架刑罰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0" y="5592536"/>
            <a:ext cx="11838214" cy="1265464"/>
          </a:xfrm>
        </p:spPr>
        <p:txBody>
          <a:bodyPr>
            <a:normAutofit/>
          </a:bodyPr>
          <a:lstStyle/>
          <a:p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70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耶路撒冷希律聖殿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被毀</a:t>
            </a:r>
            <a:endParaRPr lang="zh-HK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876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03464" y="783770"/>
            <a:ext cx="11185072" cy="6074229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lang="en-US" altLang="zh-TW" b="1" baseline="300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又有人忍受戲弄、鞭打、捆鎖、監禁、各等的磨煉，</a:t>
            </a:r>
            <a:r>
              <a:rPr lang="en-US" altLang="zh-TW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37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被石頭打死，被鋸鋸死，受試探，被刀殺，披著綿羊山羊的皮各處奔跑，受窮乏、患難、苦害，</a:t>
            </a:r>
            <a:r>
              <a:rPr lang="en-US" altLang="zh-TW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38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在曠野、山嶺、山洞、地穴，飄流無定，本是世界不配有的人。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11:36-38)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441620"/>
            <a:ext cx="9144000" cy="416379"/>
          </a:xfrm>
        </p:spPr>
        <p:txBody>
          <a:bodyPr>
            <a:normAutofit lnSpcReduction="1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18800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1026" name="Picture 2" descr="https://upload.wikimedia.org/wikipedia/commons/thumb/c/cb/Qumran.jpeg/300px-Qumra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24" y="-36456"/>
            <a:ext cx="9192607" cy="689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28131" y="1409461"/>
            <a:ext cx="9144000" cy="1694316"/>
          </a:xfrm>
        </p:spPr>
        <p:txBody>
          <a:bodyPr>
            <a:noAutofit/>
          </a:bodyPr>
          <a:lstStyle/>
          <a:p>
            <a:r>
              <a:rPr lang="zh-TW" altLang="zh-HK" sz="7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死海古卷</a:t>
            </a:r>
            <a:r>
              <a:rPr lang="zh-TW" altLang="zh-HK" sz="7200" dirty="0"/>
              <a:t/>
            </a:r>
            <a:br>
              <a:rPr lang="zh-TW" altLang="zh-HK" sz="7200" dirty="0"/>
            </a:br>
            <a:endParaRPr lang="zh-HK" altLang="en-US" sz="7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932213" y="3549423"/>
            <a:ext cx="24791853" cy="9003519"/>
          </a:xfrm>
        </p:spPr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92863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318305"/>
            <a:ext cx="9144000" cy="4045631"/>
          </a:xfrm>
        </p:spPr>
        <p:txBody>
          <a:bodyPr>
            <a:normAutofit fontScale="90000"/>
          </a:bodyPr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當時信主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耶穌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一是關上門窗安靜地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二是逃到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山上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en-US" altLang="zh-HK" dirty="0"/>
              <a:t>【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</a:t>
            </a: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不出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大喜樂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「說不出」是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這個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意思？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270170"/>
            <a:ext cx="9144000" cy="367393"/>
          </a:xfrm>
        </p:spPr>
        <p:txBody>
          <a:bodyPr>
            <a:normAutofit fontScale="92500" lnSpcReduction="1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24876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07975" y="111806"/>
            <a:ext cx="11756570" cy="1289277"/>
          </a:xfrm>
        </p:spPr>
        <p:txBody>
          <a:bodyPr/>
          <a:lstStyle/>
          <a:p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什麼是喜樂？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63687" y="1406073"/>
            <a:ext cx="9144000" cy="4994727"/>
          </a:xfrm>
        </p:spPr>
        <p:txBody>
          <a:bodyPr>
            <a:normAutofit/>
          </a:bodyPr>
          <a:lstStyle/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超凡名譽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帝王享樂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豪宅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美食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鑽石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黃金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完美容顏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身段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快樂</a:t>
            </a:r>
            <a:r>
              <a:rPr lang="en-US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享受</a:t>
            </a:r>
          </a:p>
        </p:txBody>
      </p:sp>
      <p:sp>
        <p:nvSpPr>
          <p:cNvPr id="5" name="AutoShape 2" descr="萬千星輝頒獎典禮2023賽果｜佘詩曼三料視后橫掃頒獎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pic>
        <p:nvPicPr>
          <p:cNvPr id="1030" name="Picture 6" descr="戴比尔斯钻石珠宝闪耀香槟色美钻珠宝_手机新浪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118755"/>
            <a:ext cx="3785506" cy="279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9667"/>
            <a:ext cx="4694465" cy="26289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157" y="1762116"/>
            <a:ext cx="4580163" cy="257347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5493" y="4335586"/>
            <a:ext cx="3937769" cy="252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26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1" y="277585"/>
            <a:ext cx="9144000" cy="1126331"/>
          </a:xfrm>
        </p:spPr>
        <p:txBody>
          <a:bodyPr/>
          <a:lstStyle/>
          <a:p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什麼是喜樂？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60615" y="1403917"/>
            <a:ext cx="11070771" cy="5290457"/>
          </a:xfrm>
        </p:spPr>
        <p:txBody>
          <a:bodyPr>
            <a:normAutofit lnSpcReduction="10000"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快樂是感覺，是對外在環境的反應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Happy Birthday, Happy New Year</a:t>
            </a:r>
          </a:p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是信念，是感恩上帝的愛、恩典、赦罪。快樂是一時的放鬆，喜樂是生命的力量。快樂是暫時的，喜樂是恆久的。快樂過不到明天，喜樂由早晨開始。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4724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83721" y="130628"/>
            <a:ext cx="11568793" cy="3739241"/>
          </a:xfrm>
        </p:spPr>
        <p:txBody>
          <a:bodyPr>
            <a:noAutofit/>
          </a:bodyPr>
          <a:lstStyle/>
          <a:p>
            <a:pPr algn="l"/>
            <a:r>
              <a:rPr lang="en-US" altLang="zh-TW" sz="42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4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你們的</a:t>
            </a:r>
            <a:r>
              <a:rPr lang="zh-TW" altLang="en-US" sz="4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信心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既被考驗，就比那被火試煉仍然能壞的</a:t>
            </a:r>
            <a:r>
              <a:rPr lang="zh-TW" altLang="en-US" sz="4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金子更顯寶貴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，可以在耶穌基督顯現的時候</a:t>
            </a:r>
            <a:r>
              <a:rPr lang="zh-TW" altLang="en-US" sz="4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得着稱讚、榮耀、尊貴</a:t>
            </a:r>
            <a:r>
              <a:rPr lang="zh-TW" altLang="en-US" sz="4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42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4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雖然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你們沒有見過他，卻是愛他；如今雖看不見，你們卻因信他而有說不出來、</a:t>
            </a:r>
            <a:r>
              <a:rPr lang="zh-TW" altLang="en-US" sz="4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滿有榮光的喜樂</a:t>
            </a:r>
            <a:r>
              <a:rPr lang="zh-TW" altLang="en-US" sz="4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2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4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因為你們得到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信心的效果，就是</a:t>
            </a:r>
            <a:r>
              <a:rPr lang="zh-TW" altLang="en-US" sz="4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靈魂的得救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HK" altLang="en-US" sz="4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6571" y="3869870"/>
            <a:ext cx="11552465" cy="2506437"/>
          </a:xfrm>
        </p:spPr>
        <p:txBody>
          <a:bodyPr>
            <a:normAutofit fontScale="85000" lnSpcReduction="20000"/>
          </a:bodyPr>
          <a:lstStyle/>
          <a:p>
            <a:r>
              <a:rPr lang="zh-HK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</a:t>
            </a:r>
            <a:r>
              <a:rPr lang="zh-HK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en-US" altLang="zh-HK" sz="5300" dirty="0" smtClean="0">
                <a:latin typeface="Sitka Text Semibold" pitchFamily="2" charset="0"/>
                <a:ea typeface="標楷體" panose="03000509000000000000" pitchFamily="65" charset="-120"/>
              </a:rPr>
              <a:t>(J</a:t>
            </a:r>
            <a:r>
              <a:rPr lang="en-GB" altLang="zh-HK" sz="5300" dirty="0" smtClean="0">
                <a:latin typeface="Sitka Text Semibold" pitchFamily="2" charset="0"/>
                <a:ea typeface="標楷體" panose="03000509000000000000" pitchFamily="65" charset="-120"/>
              </a:rPr>
              <a:t>oy)</a:t>
            </a:r>
            <a:r>
              <a:rPr lang="zh-HK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HK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由信心而來，比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金子更寶貴</a:t>
            </a:r>
            <a:endParaRPr lang="en-US" altLang="zh-HK" sz="5300" dirty="0" smtClean="0"/>
          </a:p>
          <a:p>
            <a:r>
              <a:rPr lang="en-US" altLang="zh-TW" sz="5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en-US" altLang="zh-TW" sz="5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HK" altLang="en-US" sz="53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忍受苦難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着基督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稱讚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、榮耀、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尊貴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5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是靈魂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的得救，</a:t>
            </a:r>
            <a:r>
              <a:rPr lang="zh-TW" altLang="en-US" sz="53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沒有</a:t>
            </a:r>
            <a:r>
              <a:rPr lang="en-US" altLang="zh-TW" sz="5300" b="1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expiry date</a:t>
            </a:r>
            <a:endParaRPr lang="en-US" altLang="zh-TW" sz="5300" b="1" u="sng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34770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5751" y="489857"/>
            <a:ext cx="11756570" cy="1289277"/>
          </a:xfrm>
        </p:spPr>
        <p:txBody>
          <a:bodyPr>
            <a:normAutofit fontScale="90000"/>
          </a:bodyPr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為什麼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en-US" altLang="zh-HK" dirty="0">
                <a:latin typeface="Sitka Text Semibold" pitchFamily="2" charset="0"/>
                <a:ea typeface="標楷體" panose="03000509000000000000" pitchFamily="65" charset="-120"/>
              </a:rPr>
              <a:t>(J</a:t>
            </a:r>
            <a:r>
              <a:rPr lang="en-GB" altLang="zh-HK" dirty="0">
                <a:latin typeface="Sitka Text Semibold" pitchFamily="2" charset="0"/>
                <a:ea typeface="標楷體" panose="03000509000000000000" pitchFamily="65" charset="-120"/>
              </a:rPr>
              <a:t>oy)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勝過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一切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因為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沒有</a:t>
            </a:r>
            <a:r>
              <a:rPr lang="en-US" altLang="zh-TW" b="1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expiry date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1923597"/>
            <a:ext cx="9144000" cy="4411889"/>
          </a:xfrm>
        </p:spPr>
        <p:txBody>
          <a:bodyPr>
            <a:normAutofit/>
          </a:bodyPr>
          <a:lstStyle/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超凡名譽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帝王享樂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豪宅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美食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鑽石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黃金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完美容顏身段</a:t>
            </a:r>
          </a:p>
        </p:txBody>
      </p:sp>
      <p:sp>
        <p:nvSpPr>
          <p:cNvPr id="5" name="AutoShape 2" descr="萬千星輝頒獎典禮2023賽果｜佘詩曼三料視后橫掃頒獎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pic>
        <p:nvPicPr>
          <p:cNvPr id="1030" name="Picture 6" descr="戴比尔斯钻石珠宝闪耀香槟色美钻珠宝_手机新浪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118755"/>
            <a:ext cx="3785506" cy="279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157" y="1762116"/>
            <a:ext cx="4580163" cy="257347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5493" y="4335586"/>
            <a:ext cx="3937769" cy="252241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394" y="1762115"/>
            <a:ext cx="4245544" cy="268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07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1279" y="326571"/>
            <a:ext cx="9144000" cy="2318657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沒有過期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expiry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date</a:t>
            </a:r>
            <a:b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91986" y="2008415"/>
            <a:ext cx="9944100" cy="4335235"/>
          </a:xfrm>
        </p:spPr>
        <p:txBody>
          <a:bodyPr>
            <a:noAutofit/>
          </a:bodyPr>
          <a:lstStyle/>
          <a:p>
            <a:pPr algn="l"/>
            <a:r>
              <a:rPr lang="en-US" altLang="zh-TW" sz="54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en-US" altLang="zh-TW" sz="5400" b="1" baseline="300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好得到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不朽壞、不玷污、不衰殘、為你們存留在天上的基業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54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en-US" altLang="zh-TW" sz="5400" b="1" baseline="300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就是為你們這些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藉着信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蒙神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大能保守的人，能獲得他所預備、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到末世要顯現的救恩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GB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(1:4-5)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9796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34194" y="158524"/>
            <a:ext cx="9144000" cy="935490"/>
          </a:xfrm>
        </p:spPr>
        <p:txBody>
          <a:bodyPr/>
          <a:lstStyle/>
          <a:p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怎樣得到喜樂？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98021" y="979714"/>
            <a:ext cx="11234058" cy="5723165"/>
          </a:xfrm>
        </p:spPr>
        <p:txBody>
          <a:bodyPr>
            <a:normAutofit lnSpcReduction="10000"/>
          </a:bodyPr>
          <a:lstStyle/>
          <a:p>
            <a:r>
              <a:rPr lang="en-US" altLang="zh-TW" sz="4800" b="1" baseline="30000" dirty="0">
                <a:latin typeface="標楷體" panose="03000509000000000000" pitchFamily="65" charset="-120"/>
                <a:ea typeface="標楷體" panose="03000509000000000000" pitchFamily="65" charset="-120"/>
              </a:rPr>
              <a:t>7 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使你們的</a:t>
            </a:r>
            <a:r>
              <a:rPr lang="zh-TW" altLang="en-US" sz="4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信心既被考驗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，就比那被火試煉仍然能壞的金子更顯寶貴，可以在耶穌基督顯現的時候得着稱讚、榮耀、尊貴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48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en-US" altLang="zh-TW" sz="4800" b="1" baseline="300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雖然你們沒有見過他，卻是愛他；如今雖看不見，你們卻</a:t>
            </a:r>
            <a:r>
              <a:rPr lang="zh-TW" altLang="en-US" sz="4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因信他而有說不出來、滿有榮光的喜樂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800" b="1" baseline="30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en-US" altLang="zh-TW" sz="4800" b="1" baseline="300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你們得到</a:t>
            </a:r>
            <a:r>
              <a:rPr lang="zh-TW" altLang="en-US" sz="4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信心的效果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，就是靈魂的得救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GB" altLang="zh-TW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GB" altLang="zh-TW" sz="4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Joy like a river</a:t>
            </a:r>
            <a:endParaRPr lang="en-US" altLang="zh-TW" sz="4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4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信心</a:t>
            </a: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像雨水，</a:t>
            </a:r>
            <a:r>
              <a:rPr lang="zh-TW" altLang="en-US" sz="48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是河流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雨水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多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河水漲</a:t>
            </a:r>
            <a:endParaRPr lang="zh-HK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75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02227" y="375557"/>
            <a:ext cx="9144000" cy="1020536"/>
          </a:xfrm>
        </p:spPr>
        <p:txBody>
          <a:bodyPr/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我信主的經過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63385" y="1338944"/>
            <a:ext cx="10221685" cy="5143500"/>
          </a:xfrm>
        </p:spPr>
        <p:txBody>
          <a:bodyPr>
            <a:normAutofit/>
          </a:bodyPr>
          <a:lstStyle/>
          <a:p>
            <a:pPr algn="l"/>
            <a:r>
              <a:rPr lang="en-US" altLang="zh-HK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1969</a:t>
            </a: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年農歷年初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我爸爸在家中突然呼吸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困難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送院後二小時救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不到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我讀中二整個人失落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哀傷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鄰座</a:t>
            </a: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同學生命喜樂</a:t>
            </a:r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吸引</a:t>
            </a:r>
            <a:r>
              <a:rPr lang="zh-HK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我</a:t>
            </a:r>
            <a:endParaRPr lang="en-US" altLang="zh-HK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跟他返學校團契信主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586" y="0"/>
            <a:ext cx="2338584" cy="366576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153" y="3518807"/>
            <a:ext cx="2589450" cy="333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3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30136" y="261257"/>
            <a:ext cx="9144000" cy="1143000"/>
          </a:xfrm>
        </p:spPr>
        <p:txBody>
          <a:bodyPr/>
          <a:lstStyle/>
          <a:p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怎樣得到喜樂？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3143" y="1330780"/>
            <a:ext cx="10956471" cy="5037364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到了某個年齡你就明白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關係比物質更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重要</a:t>
            </a:r>
            <a:endParaRPr lang="en-US" altLang="zh-HK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點解</a:t>
            </a:r>
            <a:r>
              <a:rPr lang="zh-TW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阿</a:t>
            </a:r>
            <a:r>
              <a:rPr lang="zh-TW" altLang="zh-HK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東見到自己外孫女會咁開心</a:t>
            </a:r>
            <a:r>
              <a:rPr lang="en-US" altLang="zh-HK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, </a:t>
            </a:r>
            <a:endParaRPr lang="en-US" altLang="zh-HK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原因是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BB</a:t>
            </a:r>
            <a:r>
              <a:rPr lang="zh-TW" altLang="zh-HK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血液裏</a:t>
            </a:r>
            <a:r>
              <a:rPr lang="zh-TW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面流</a:t>
            </a:r>
            <a:r>
              <a:rPr lang="zh-TW" altLang="zh-HK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着阿東的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</a:p>
          <a:p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並且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這個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有機會延續下去</a:t>
            </a:r>
            <a:endParaRPr lang="en-US" altLang="zh-HK" sz="5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直到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千秋萬世</a:t>
            </a:r>
            <a:endParaRPr lang="en-US" altLang="zh-HK" sz="5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孩子是自己生命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延續</a:t>
            </a:r>
            <a:endParaRPr lang="en-US" altLang="zh-HK" sz="5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HK" altLang="en-US" sz="5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4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8" y="-65313"/>
            <a:ext cx="12194418" cy="704986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02129" y="0"/>
            <a:ext cx="10654391" cy="2612571"/>
          </a:xfrm>
        </p:spPr>
        <p:txBody>
          <a:bodyPr>
            <a:normAutofit/>
          </a:bodyPr>
          <a:lstStyle/>
          <a:p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在所有這些有價值的東西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關係</a:t>
            </a:r>
            <a: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生命比物質更重要及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有價值</a:t>
            </a:r>
            <a: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因為它是金錢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買不到</a:t>
            </a: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91481" y="7473606"/>
            <a:ext cx="5698625" cy="1395433"/>
          </a:xfrm>
        </p:spPr>
        <p:txBody>
          <a:bodyPr/>
          <a:lstStyle/>
          <a:p>
            <a:endParaRPr lang="zh-HK" altLang="en-US" dirty="0"/>
          </a:p>
        </p:txBody>
      </p:sp>
      <p:pic>
        <p:nvPicPr>
          <p:cNvPr id="10" name="Picture 6" descr="戴比尔斯钻石珠宝闪耀香槟色美钻珠宝_手机新浪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017" y="4763860"/>
            <a:ext cx="3785506" cy="279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254" y="2543171"/>
            <a:ext cx="4348977" cy="265330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4231" y="2523460"/>
            <a:ext cx="3946218" cy="2612571"/>
          </a:xfrm>
          <a:prstGeom prst="rect">
            <a:avLst/>
          </a:prstGeom>
        </p:spPr>
      </p:pic>
      <p:pic>
        <p:nvPicPr>
          <p:cNvPr id="11" name="Picture 2" descr="Most Expensive Patek Philippe Ever Sold! - YouTu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29" y="5136031"/>
            <a:ext cx="3548876" cy="183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休斯頓八月售出前十貴豪宅，帶你看看什麼是真正的高大上- 美南新聞- 全美最大亞裔多媒體集團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3460"/>
            <a:ext cx="4269468" cy="26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885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02129" y="138793"/>
            <a:ext cx="11070772" cy="5976258"/>
          </a:xfrm>
        </p:spPr>
        <p:txBody>
          <a:bodyPr>
            <a:normAutofit fontScale="90000"/>
          </a:bodyPr>
          <a:lstStyle/>
          <a:p>
            <a:r>
              <a:rPr lang="zh-HK" altLang="en-US" sz="5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微妙，奇妙，特效的</a:t>
            </a:r>
            <a:r>
              <a:rPr lang="zh-HK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關係</a:t>
            </a:r>
            <a: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你們雖然沒有見過他、卻是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愛他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．如今雖不得看見、卻因信他就有說不出來、滿有榮光的大喜樂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．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並且得著你們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信心的果效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、就是靈魂的救恩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彼前</a:t>
            </a:r>
            <a: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1:8-9)</a:t>
            </a:r>
            <a:b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微妙：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沒有見過</a:t>
            </a:r>
            <a:r>
              <a:rPr lang="zh-TW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就愛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奇妙：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說不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出來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的大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r>
              <a:rPr lang="zh-HK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特效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信心的果</a:t>
            </a:r>
            <a:r>
              <a:rPr lang="zh-TW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效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靈魂的救恩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253843"/>
            <a:ext cx="9144000" cy="359227"/>
          </a:xfrm>
        </p:spPr>
        <p:txBody>
          <a:bodyPr>
            <a:normAutofit fontScale="92500" lnSpcReduction="20000"/>
          </a:bodyPr>
          <a:lstStyle/>
          <a:p>
            <a:endParaRPr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2" y="4171950"/>
            <a:ext cx="3268223" cy="20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05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253093" y="-85951"/>
            <a:ext cx="12445093" cy="6462258"/>
          </a:xfrm>
        </p:spPr>
        <p:txBody>
          <a:bodyPr/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現在科技已經可以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改變</a:t>
            </a:r>
            <a:r>
              <a:rPr lang="en-US" altLang="zh-HK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br>
              <a:rPr lang="en-US" altLang="zh-HK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食物安全</a:t>
            </a:r>
            <a:r>
              <a:rPr lang="zh-HK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中心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簡介基因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改造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食物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英國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售賣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基因改造雞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隻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醫學上有生物製劑治病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醫學上也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改變</a:t>
            </a:r>
            <a:r>
              <a:rPr lang="en-US" altLang="zh-HK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r>
              <a:rPr lang="zh-HK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醫病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編輯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基因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修正遺傳性疾病基因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聖靈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也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可以改變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修正我們的生命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02829"/>
            <a:ext cx="9144000" cy="359227"/>
          </a:xfrm>
        </p:spPr>
        <p:txBody>
          <a:bodyPr>
            <a:normAutofit fontScale="925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8099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96043" y="-85951"/>
            <a:ext cx="9993086" cy="6462258"/>
          </a:xfrm>
        </p:spPr>
        <p:txBody>
          <a:bodyPr/>
          <a:lstStyle/>
          <a:p>
            <a:r>
              <a:rPr lang="zh-HK" altLang="en-US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信主後</a:t>
            </a:r>
            <a:r>
              <a:rPr lang="en-US" altLang="zh-HK" u="sng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r>
              <a:rPr lang="zh-HK" altLang="en-US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HK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基因</a:t>
            </a:r>
            <a:r>
              <a:rPr lang="zh-HK" altLang="en-US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突變</a:t>
            </a:r>
            <a:r>
              <a:rPr lang="en-US" altLang="zh-HK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</a:t>
            </a:r>
            <a:r>
              <a:rPr lang="en-US" altLang="zh-HK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原本喜愛邪情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私慾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變成恨惡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罪惡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原本貪財逐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利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變成行善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好施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原本抑鬱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暴躁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變成溫柔喜樂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02829"/>
            <a:ext cx="9144000" cy="359227"/>
          </a:xfrm>
        </p:spPr>
        <p:txBody>
          <a:bodyPr>
            <a:normAutofit fontScale="925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48849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32857" y="534535"/>
            <a:ext cx="8926286" cy="4911044"/>
          </a:xfrm>
        </p:spPr>
        <p:txBody>
          <a:bodyPr/>
          <a:lstStyle/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聖靈所結的果子、就是仁愛、喜樂、和平、忍耐、恩慈、良善、信實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溫柔、節制．這樣的事、沒有律法禁止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加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5:22-23)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02829"/>
            <a:ext cx="9144000" cy="359227"/>
          </a:xfrm>
        </p:spPr>
        <p:txBody>
          <a:bodyPr>
            <a:normAutofit fontScale="925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2202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57250" y="522515"/>
            <a:ext cx="10556421" cy="1950584"/>
          </a:xfrm>
        </p:spPr>
        <p:txBody>
          <a:bodyPr/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信仰不單是個人也是群體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兩周前徐建昌傳道主日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訊息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2473099"/>
            <a:ext cx="9144000" cy="3837894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「獨樂樂不如眾樂樂」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HK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HK" altLang="en-US" sz="6000" u="sng" dirty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孟子</a:t>
            </a:r>
            <a:r>
              <a:rPr lang="en-US" altLang="zh-HK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·</a:t>
            </a:r>
            <a:r>
              <a:rPr lang="zh-HK" altLang="en-US" sz="6000" dirty="0">
                <a:latin typeface="標楷體" panose="03000509000000000000" pitchFamily="65" charset="-120"/>
                <a:ea typeface="標楷體" panose="03000509000000000000" pitchFamily="65" charset="-120"/>
                <a:hlinkClick r:id="rId4"/>
              </a:rPr>
              <a:t>梁惠王下</a:t>
            </a:r>
            <a:r>
              <a:rPr lang="en-US" altLang="zh-HK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</a:p>
          <a:p>
            <a:r>
              <a:rPr lang="zh-HK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大家好才是真的</a:t>
            </a:r>
            <a:r>
              <a:rPr lang="zh-HK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</a:t>
            </a:r>
            <a:endParaRPr lang="en-US" altLang="zh-HK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zh-HK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也是群體</a:t>
            </a:r>
          </a:p>
        </p:txBody>
      </p:sp>
    </p:spTree>
    <p:extLst>
      <p:ext uri="{BB962C8B-B14F-4D97-AF65-F5344CB8AC3E}">
        <p14:creationId xmlns:p14="http://schemas.microsoft.com/office/powerpoint/2010/main" val="166707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02129" y="473529"/>
            <a:ext cx="10891157" cy="4841422"/>
          </a:xfrm>
        </p:spPr>
        <p:txBody>
          <a:bodyPr>
            <a:normAutofit/>
          </a:bodyPr>
          <a:lstStyle/>
          <a:p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若一個肢體受苦，所有的肢體就一同受苦；若一個肢體得榮耀，所有的肢體就一同快樂。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林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12:26)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84470"/>
            <a:ext cx="9144000" cy="293915"/>
          </a:xfrm>
        </p:spPr>
        <p:txBody>
          <a:bodyPr>
            <a:normAutofit fontScale="700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72441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49035" y="555172"/>
            <a:ext cx="11495315" cy="2898322"/>
          </a:xfrm>
        </p:spPr>
        <p:txBody>
          <a:bodyPr>
            <a:no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耶和華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說、我所要作的事、豈可瞞著亞伯拉罕呢？耶和華說、所多瑪和蛾摩拉的罪惡甚重、聲聞於我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亞伯拉罕近前來說、無論善惡、你都要剿滅麼？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假若那城裏有五十個義人、你還剿滅那地方麼？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創世</a:t>
            </a:r>
            <a:r>
              <a:rPr lang="zh-HK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記</a:t>
            </a:r>
            <a:r>
              <a:rPr lang="en-US" altLang="zh-HK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HK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章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42901" y="3371850"/>
            <a:ext cx="11446328" cy="3314700"/>
          </a:xfrm>
        </p:spPr>
        <p:txBody>
          <a:bodyPr>
            <a:normAutofit/>
          </a:bodyPr>
          <a:lstStyle/>
          <a:p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關係何等重要，可以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討價還價</a:t>
            </a:r>
            <a:endParaRPr lang="en-US" altLang="zh-HK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你們若遵行我所吩咐的、就是我的朋友了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以後我不再稱你們為僕人．因僕人不知道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主人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所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作的事．我乃稱你們為朋友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．</a:t>
            </a:r>
            <a: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HK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HK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章</a:t>
            </a:r>
            <a:r>
              <a:rPr lang="en-US" altLang="zh-HK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HK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7283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77636" y="383721"/>
            <a:ext cx="11070772" cy="5976258"/>
          </a:xfrm>
        </p:spPr>
        <p:txBody>
          <a:bodyPr>
            <a:normAutofit fontScale="90000"/>
          </a:bodyPr>
          <a:lstStyle/>
          <a:p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在各種關係中血緣關係最難得</a:t>
            </a:r>
            <a: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因為它是一種生命的關係和連結</a:t>
            </a:r>
            <a: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血液中流着可以驗證的</a:t>
            </a:r>
            <a:r>
              <a:rPr lang="en-US" altLang="zh-HK" sz="49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血緣關係中最寶貴的是同神的關係</a:t>
            </a:r>
            <a: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49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它是由基督寶血買贖</a:t>
            </a:r>
            <a:r>
              <a:rPr lang="zh-HK" altLang="en-US" sz="4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恢復</a:t>
            </a:r>
            <a:r>
              <a:rPr lang="en-US" altLang="zh-HK" sz="4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成為神的兒女</a:t>
            </a:r>
            <a:r>
              <a:rPr lang="en-US" altLang="zh-HK" sz="4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4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4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神</a:t>
            </a:r>
            <a:r>
              <a:rPr lang="zh-HK" altLang="en-US" sz="4900" dirty="0">
                <a:latin typeface="標楷體" panose="03000509000000000000" pitchFamily="65" charset="-120"/>
                <a:ea typeface="標楷體" panose="03000509000000000000" pitchFamily="65" charset="-120"/>
              </a:rPr>
              <a:t>大能恩典憐憫賜予屬靈</a:t>
            </a:r>
            <a:r>
              <a:rPr lang="zh-HK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生命</a:t>
            </a: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藉着聖靈得以成聖，有神的形象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屬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靈</a:t>
            </a: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重生了，有人性的光輝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這屬靈生命其中一個記號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253843"/>
            <a:ext cx="9144000" cy="359227"/>
          </a:xfrm>
        </p:spPr>
        <p:txBody>
          <a:bodyPr>
            <a:normAutofit fontScale="925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05585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293915"/>
            <a:ext cx="9144000" cy="5804807"/>
          </a:xfrm>
        </p:spPr>
        <p:txBody>
          <a:bodyPr>
            <a:normAutofit fontScale="90000"/>
          </a:bodyPr>
          <a:lstStyle/>
          <a:p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雖然無花果樹不發旺、葡萄樹不結果、橄欖樹也不效力、田地不出糧食、圈中絕了羊、棚內也沒有牛；然而我要因耶和華歡欣、因救我的神喜樂。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哈</a:t>
            </a:r>
            <a:r>
              <a:rPr lang="en-US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3:17-18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不受環境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影響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92636"/>
            <a:ext cx="9144000" cy="244928"/>
          </a:xfrm>
        </p:spPr>
        <p:txBody>
          <a:bodyPr>
            <a:normAutofit fontScale="550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75245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20586" y="-783771"/>
            <a:ext cx="10213522" cy="5363936"/>
          </a:xfrm>
        </p:spPr>
        <p:txBody>
          <a:bodyPr>
            <a:normAutofit/>
          </a:bodyPr>
          <a:lstStyle/>
          <a:p>
            <a:r>
              <a:rPr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我是葡萄樹、你們是枝子．常在我裏面的、我也常在他裏面、這人就多結果子．因為離了我、你們就不能作甚麼。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15:5)</a:t>
            </a:r>
            <a:r>
              <a:rPr lang="zh-HK" altLang="en-US" dirty="0"/>
              <a:t/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392636"/>
            <a:ext cx="9144000" cy="244928"/>
          </a:xfrm>
        </p:spPr>
        <p:txBody>
          <a:bodyPr>
            <a:normAutofit fontScale="55000" lnSpcReduction="20000"/>
          </a:bodyPr>
          <a:lstStyle/>
          <a:p>
            <a:endParaRPr lang="zh-HK" altLang="en-US" dirty="0"/>
          </a:p>
        </p:txBody>
      </p:sp>
      <p:pic>
        <p:nvPicPr>
          <p:cNvPr id="1026" name="Picture 2" descr="耶和華的律法: 真葡萄樹（約翰福音第十五章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834" y="3690257"/>
            <a:ext cx="9552332" cy="316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262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62668" y="206611"/>
            <a:ext cx="10882993" cy="3575958"/>
          </a:xfrm>
        </p:spPr>
        <p:txBody>
          <a:bodyPr>
            <a:normAutofit fontScale="90000"/>
          </a:bodyPr>
          <a:lstStyle/>
          <a:p>
            <a:r>
              <a:rPr lang="zh-TW" altLang="zh-HK" sz="5300" kern="0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這些事我已經對你們說了、是要叫我的</a:t>
            </a:r>
            <a:r>
              <a:rPr lang="zh-TW" altLang="zh-HK" sz="5300" b="1" u="sng" kern="0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喜樂</a:t>
            </a:r>
            <a:r>
              <a:rPr lang="zh-TW" altLang="zh-HK" sz="5300" kern="0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、存在你們心裏、並叫你們的</a:t>
            </a:r>
            <a:r>
              <a:rPr lang="zh-TW" altLang="zh-HK" sz="5300" b="1" u="sng" kern="0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喜樂</a:t>
            </a:r>
            <a:r>
              <a:rPr lang="zh-TW" altLang="zh-HK" sz="5300" kern="0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可以</a:t>
            </a:r>
            <a:r>
              <a:rPr lang="zh-TW" altLang="zh-HK" sz="5300" kern="0" dirty="0" smtClean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滿足</a:t>
            </a:r>
            <a:r>
              <a:rPr lang="zh-TW" altLang="en-US" sz="5300" kern="0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。</a:t>
            </a:r>
            <a:r>
              <a:rPr lang="zh-TW" altLang="zh-HK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你們</a:t>
            </a:r>
            <a:r>
              <a:rPr lang="zh-TW" altLang="zh-HK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要</a:t>
            </a:r>
            <a:r>
              <a:rPr lang="zh-TW" altLang="zh-HK" sz="53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彼此相愛</a:t>
            </a:r>
            <a:r>
              <a:rPr lang="zh-TW" altLang="zh-HK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、像我愛你們一樣、這就是我的</a:t>
            </a:r>
            <a:r>
              <a:rPr lang="zh-TW" altLang="zh-HK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命令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HK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15:11-12)</a:t>
            </a:r>
            <a:r>
              <a:rPr lang="zh-HK" altLang="en-US" dirty="0"/>
              <a:t/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772400" y="2971800"/>
            <a:ext cx="4412459" cy="3714749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除了信，也要有愛心行動，才有喜樂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助人為快樂之本</a:t>
            </a:r>
            <a:endParaRPr lang="en-US" altLang="zh-HK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施比受更為有福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0" y="2971800"/>
            <a:ext cx="7896907" cy="39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4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36865" y="498021"/>
            <a:ext cx="10254342" cy="5919105"/>
          </a:xfrm>
        </p:spPr>
        <p:txBody>
          <a:bodyPr>
            <a:normAutofit fontScale="90000"/>
          </a:bodyPr>
          <a:lstStyle/>
          <a:p>
            <a:pPr algn="l"/>
            <a:r>
              <a:rPr lang="zh-HK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</a:t>
            </a:r>
            <a:r>
              <a:rPr lang="zh-HK" altLang="en-US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今日經文</a:t>
            </a:r>
            <a: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你們雖然沒有見過他、卻是愛他，如今雖不得看見、卻因信他就有說不出來、滿有榮光的</a:t>
            </a: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大喜樂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並且得著你們信心的果效、就是靈魂的救恩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1:8-9)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HK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6498771"/>
            <a:ext cx="9144000" cy="277585"/>
          </a:xfrm>
        </p:spPr>
        <p:txBody>
          <a:bodyPr>
            <a:normAutofit fontScale="70000" lnSpcReduction="20000"/>
          </a:bodyPr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40472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43151"/>
          </a:xfrm>
        </p:spPr>
        <p:txBody>
          <a:bodyPr>
            <a:normAutofit fontScale="90000"/>
          </a:bodyPr>
          <a:lstStyle/>
          <a:p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85849" y="432708"/>
            <a:ext cx="10156371" cy="6017078"/>
          </a:xfrm>
        </p:spPr>
        <p:txBody>
          <a:bodyPr>
            <a:no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現在邀請凡渴慕這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把手</a:t>
            </a: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放在心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上我</a:t>
            </a:r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為你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禱告</a:t>
            </a:r>
            <a:endParaRPr lang="en-US" altLang="zh-HK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求主賜下聖靈裡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endParaRPr lang="en-US" altLang="zh-TW" sz="54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求主更新改變我們屬靈</a:t>
            </a:r>
            <a:r>
              <a:rPr lang="zh-HK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DNA</a:t>
            </a:r>
          </a:p>
          <a:p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叫我們滿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5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endParaRPr lang="en-US" altLang="zh-HK" sz="5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你想這星期你可以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服侍</a:t>
            </a:r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誰人</a:t>
            </a:r>
            <a:endParaRPr lang="en-US" altLang="zh-HK" sz="5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叫</a:t>
            </a:r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神得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榮耀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HK" altLang="en-US" sz="5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人得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幫助</a:t>
            </a:r>
            <a:r>
              <a:rPr lang="en-US" altLang="zh-HK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HK" altLang="en-US" sz="5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你得</a:t>
            </a:r>
            <a:r>
              <a:rPr lang="zh-TW" altLang="en-US" sz="5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喜樂</a:t>
            </a:r>
            <a:endParaRPr lang="en-US" altLang="zh-HK" sz="5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HK" altLang="en-US" sz="5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78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465263"/>
            <a:ext cx="9144000" cy="2265816"/>
          </a:xfrm>
        </p:spPr>
        <p:txBody>
          <a:bodyPr/>
          <a:lstStyle/>
          <a:p>
            <a:r>
              <a:rPr lang="zh-HK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唱回應詩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792436"/>
            <a:ext cx="9144000" cy="465364"/>
          </a:xfrm>
        </p:spPr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812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51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04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6390</TotalTime>
  <Words>862</Words>
  <Application>Microsoft Office PowerPoint</Application>
  <PresentationFormat>寬螢幕</PresentationFormat>
  <Paragraphs>86</Paragraphs>
  <Slides>36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45" baseType="lpstr">
      <vt:lpstr>新細明體</vt:lpstr>
      <vt:lpstr>標楷體</vt:lpstr>
      <vt:lpstr>Arial</vt:lpstr>
      <vt:lpstr>Calibri</vt:lpstr>
      <vt:lpstr>Calibri Light</vt:lpstr>
      <vt:lpstr>Sitka Text Semibold</vt:lpstr>
      <vt:lpstr>Tahoma</vt:lpstr>
      <vt:lpstr>Times New Roman</vt:lpstr>
      <vt:lpstr>Office 佈景主題</vt:lpstr>
      <vt:lpstr>喜樂--屬靈的DNA 28-1-2024</vt:lpstr>
      <vt:lpstr>          今日經文 你們雖然沒有見過他、卻是愛他，如今雖不得看見、卻因信他就有說不出來、滿有榮光的大喜樂。並且得著你們信心的果效、就是靈魂的救恩。(彼前1:8-9) </vt:lpstr>
      <vt:lpstr>你今日是否滿有喜樂？ </vt:lpstr>
      <vt:lpstr>港人開心指數    2023年10月10日世界心理健康日 港人開心指數跌破5年新低(6分合格) 10分滿分而言，去年的得分僅得5.88分 每10人就有1個每天都感到心情低落或沮喪 12.8%的人出現入睡困難或睡不安穩的困擾 16.8%更經常感覺疲倦或沒有活力。 香港人並不快樂</vt:lpstr>
      <vt:lpstr>聯合國2023年的《世界快樂報告》 香港排名再跌一位至第 82 位 大幅落後於中國,台灣,新加坡等地 新加坡25位,台灣27位,中國64位 泰國60位,越南65位,菲律賓76位 2017年香港排名71,其後一直下跌 香港人的個人入息中位數20,000元 快樂與金錢沒有絕對關係</vt:lpstr>
      <vt:lpstr>因此，你們是大有喜樂；但如今，在百般的試煉中暫時憂愁，叫你們的信心既被試驗，就比那被火試驗仍然能壞的金子更顯寶貴，可以在耶穌基督顯現的時候得著稱讚、榮耀、尊貴。你們雖然沒有見過他，卻是愛他；如今雖不得看見，卻因信他就有說不出來、滿有榮光的大喜樂(彼前6-8)  </vt:lpstr>
      <vt:lpstr>  公元64年7月18日晚、羅馬市中心大火。一百萬人口，14個行政區，其中3個區被完全燒毀，而另7個區則嚴重波及，由於許多建築都是木質結構，大量房屋倒塌。大火燒了六天七夜才被完全撲滅。羅馬王尼祿歸咎基督徒。 初期教會信徒大受逼迫。</vt:lpstr>
      <vt:lpstr> 羅馬王尼祿迫害基督徒 公元67年彼得殉道 傳說他要求被倒釘十字架 保羅公元65年第二次入獄 67年6月29日在刑場被斬首 由於保羅是羅馬公民 得免除釘十字架刑罰</vt:lpstr>
      <vt:lpstr> 36 又有人忍受戲弄、鞭打、捆鎖、監禁、各等的磨煉，37被石頭打死，被鋸鋸死，受試探，被刀殺，披著綿羊山羊的皮各處奔跑，受窮乏、患難、苦害，38在曠野、山嶺、山洞、地穴，飄流無定，本是世界不配有的人。(來11:36-38) </vt:lpstr>
      <vt:lpstr>死海古卷 </vt:lpstr>
      <vt:lpstr>當時信主耶穌 一是關上門窗安靜地信 二是逃到山上 【說不出的大喜樂】 「說不出」是這個意思？</vt:lpstr>
      <vt:lpstr>什麼是喜樂？</vt:lpstr>
      <vt:lpstr>什麼是喜樂？</vt:lpstr>
      <vt:lpstr>7使你們的信心既被考驗，就比那被火試煉仍然能壞的金子更顯寶貴，可以在耶穌基督顯現的時候得着稱讚、榮耀、尊貴。8雖然你們沒有見過他，卻是愛他；如今雖看不見，你們卻因信他而有說不出來、滿有榮光的喜樂，9因為你們得到信心的效果，就是靈魂的得救。</vt:lpstr>
      <vt:lpstr>為什麼喜樂(Joy)勝過一切？ 因為沒有expiry date</vt:lpstr>
      <vt:lpstr>沒有過期expiry date </vt:lpstr>
      <vt:lpstr>怎樣得到喜樂？</vt:lpstr>
      <vt:lpstr>我信主的經過</vt:lpstr>
      <vt:lpstr>怎樣得到喜樂？</vt:lpstr>
      <vt:lpstr>在所有這些有價值的東西中 關係/生命比物質更重要及有價值 因為它是金錢買不到的</vt:lpstr>
      <vt:lpstr>微妙，奇妙，特效的關係 你們雖然沒有見過他、卻是愛他．如今雖不得看見、卻因信他就有說不出來、滿有榮光的大喜樂．並且得著你們信心的果效、就是靈魂的救恩。(彼前1:8-9)    微妙：沒有見過就愛       奇妙：說不出來的大喜樂         特效：信心的果效靈魂的救恩</vt:lpstr>
      <vt:lpstr>現在科技已經可以改變DNA 食物安全中心簡介基因改造食物 英國售賣基因改造雞隻 醫學上有生物製劑治病 醫學上也研究改變DNA醫病 編輯基因修正遺傳性疾病基因 聖靈也可以改變修正我們的生命</vt:lpstr>
      <vt:lpstr>信主後DNA的基因突變(好) 原本喜愛邪情私慾 變成恨惡罪惡 原本貪財逐利 變成行善好施 原本抑鬱暴躁 變成溫柔喜樂</vt:lpstr>
      <vt:lpstr>聖靈所結的果子、就是仁愛、喜樂、和平、忍耐、恩慈、良善、信實、溫柔、節制．這樣的事、沒有律法禁止。(加5:22-23)</vt:lpstr>
      <vt:lpstr>信仰不單是個人也是群體 (兩周前徐建昌傳道主日訊息)</vt:lpstr>
      <vt:lpstr> 若一個肢體受苦，所有的肢體就一同受苦；若一個肢體得榮耀，所有的肢體就一同快樂。 (林前12:26)</vt:lpstr>
      <vt:lpstr>耶和華說、我所要作的事、豈可瞞著亞伯拉罕呢？耶和華說、所多瑪和蛾摩拉的罪惡甚重、聲聞於我。 亞伯拉罕近前來說、無論善惡、你都要剿滅麼？ 假若那城裏有五十個義人、你還剿滅那地方麼？ 創世記18章</vt:lpstr>
      <vt:lpstr>在各種關係中血緣關係最難得 因為它是一種生命的關係和連結 血液中流着可以驗證的DNA 血緣關係中最寶貴的是同神的關係 它是由基督寶血買贖恢復,成為神的兒女 神大能恩典憐憫賜予屬靈生命 藉着聖靈得以成聖，有神的形象 屬靈的DNA重生了，有人性的光輝 這屬靈生命其中一個記號是喜樂</vt:lpstr>
      <vt:lpstr>雖然無花果樹不發旺、葡萄樹不結果、橄欖樹也不效力、田地不出糧食、圈中絕了羊、棚內也沒有牛；然而我要因耶和華歡欣、因救我的神喜樂。(哈3:17-18) 不受環境影響</vt:lpstr>
      <vt:lpstr>我是葡萄樹、你們是枝子．常在我裏面的、我也常在他裏面、這人就多結果子．因為離了我、你們就不能作甚麼。(約15:5) </vt:lpstr>
      <vt:lpstr>這些事我已經對你們說了、是要叫我的喜樂、存在你們心裏、並叫你們的喜樂可以滿足。你們要彼此相愛、像我愛你們一樣、這就是我的命令。(約15:11-12) </vt:lpstr>
      <vt:lpstr>          今日經文 你們雖然沒有見過他、卻是愛他，如今雖不得看見、卻因信他就有說不出來、滿有榮光的大喜樂。並且得著你們信心的果效、就是靈魂的救恩。(彼前1:8-9) </vt:lpstr>
      <vt:lpstr>PowerPoint 簡報</vt:lpstr>
      <vt:lpstr>唱回應詩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Microsoft 帳戶</dc:creator>
  <cp:lastModifiedBy>Microsoft 帳戶</cp:lastModifiedBy>
  <cp:revision>101</cp:revision>
  <dcterms:created xsi:type="dcterms:W3CDTF">2024-01-10T04:29:55Z</dcterms:created>
  <dcterms:modified xsi:type="dcterms:W3CDTF">2024-01-26T11:28:08Z</dcterms:modified>
</cp:coreProperties>
</file>